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media/image1.png" ContentType="image/png"/>
  <Override PartName="/ppt/media/image2.jpeg" ContentType="image/jpeg"/>
  <Override PartName="/ppt/media/image8.png" ContentType="image/png"/>
  <Override PartName="/ppt/media/image3.png" ContentType="image/png"/>
  <Override PartName="/ppt/media/image4.jpeg" ContentType="image/jpeg"/>
  <Override PartName="/ppt/media/image5.png" ContentType="image/png"/>
  <Override PartName="/ppt/media/image6.png" ContentType="image/png"/>
  <Override PartName="/ppt/media/image7.png" ContentType="image/png"/>
  <Override PartName="/ppt/media/image9.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1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2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3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4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6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8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0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0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1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5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6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7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8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9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9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0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image" Target="../media/image3.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7;p214" descr="Diagram&#10;&#10;Description automatically generated"/>
          <p:cNvPicPr/>
          <p:nvPr/>
        </p:nvPicPr>
        <p:blipFill>
          <a:blip r:embed="rId2"/>
          <a:stretch/>
        </p:blipFill>
        <p:spPr>
          <a:xfrm>
            <a:off x="0" y="4320"/>
            <a:ext cx="9143280" cy="5134320"/>
          </a:xfrm>
          <a:prstGeom prst="rect">
            <a:avLst/>
          </a:prstGeom>
          <a:ln w="0">
            <a:noFill/>
          </a:ln>
        </p:spPr>
      </p:pic>
      <p:cxnSp>
        <p:nvCxnSpPr>
          <p:cNvPr id="1" name="Google Shape;8;p214"/>
          <p:cNvCxnSpPr/>
          <p:nvPr/>
        </p:nvCxnSpPr>
        <p:spPr>
          <a:xfrm>
            <a:off x="343800" y="3257280"/>
            <a:ext cx="527760" cy="720"/>
          </a:xfrm>
          <a:prstGeom prst="straightConnector1">
            <a:avLst/>
          </a:prstGeom>
          <a:ln w="28575">
            <a:solidFill>
              <a:srgbClr val="22366a"/>
            </a:solidFill>
            <a:round/>
          </a:ln>
        </p:spPr>
      </p:cxnSp>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2"/>
          <a:srcRect l="0" t="0" r="11112" b="0"/>
          <a:stretch/>
        </p:blipFill>
        <p:spPr>
          <a:xfrm flipH="1">
            <a:off x="720" y="0"/>
            <a:ext cx="9143280" cy="5142600"/>
          </a:xfrm>
          <a:prstGeom prst="rect">
            <a:avLst/>
          </a:prstGeom>
          <a:ln w="0">
            <a:noFill/>
          </a:ln>
        </p:spPr>
      </p:pic>
      <p:pic>
        <p:nvPicPr>
          <p:cNvPr id="41" name="Google Shape;12;p215" descr="Shape&#10;&#10;Description automatically generated with low confidence"/>
          <p:cNvPicPr/>
          <p:nvPr/>
        </p:nvPicPr>
        <p:blipFill>
          <a:blip r:embed="rId3"/>
          <a:stretch/>
        </p:blipFill>
        <p:spPr>
          <a:xfrm>
            <a:off x="0" y="0"/>
            <a:ext cx="9143280" cy="5147280"/>
          </a:xfrm>
          <a:prstGeom prst="rect">
            <a:avLst/>
          </a:prstGeom>
          <a:ln w="0">
            <a:noFill/>
          </a:ln>
        </p:spPr>
      </p:pic>
      <p:sp>
        <p:nvSpPr>
          <p:cNvPr id="42" name="Google Shape;13;p215"/>
          <p:cNvSpPr/>
          <p:nvPr/>
        </p:nvSpPr>
        <p:spPr>
          <a:xfrm>
            <a:off x="0" y="638280"/>
            <a:ext cx="4733280" cy="4030200"/>
          </a:xfrm>
          <a:prstGeom prst="rect">
            <a:avLst/>
          </a:prstGeom>
          <a:solidFill>
            <a:schemeClr val="dk2"/>
          </a:solidFill>
          <a:ln w="0">
            <a:noFill/>
          </a:ln>
        </p:spPr>
        <p:style>
          <a:lnRef idx="0"/>
          <a:fillRef idx="0"/>
          <a:effectRef idx="0"/>
          <a:fontRef idx="minor"/>
        </p:style>
        <p:txBody>
          <a:bodyPr lIns="68400" rIns="68400" tIns="34200" bIns="34200" anchor="ctr">
            <a:noAutofit/>
          </a:bodyPr>
          <a:p>
            <a:pPr algn="ctr">
              <a:lnSpc>
                <a:spcPct val="100000"/>
              </a:lnSpc>
              <a:tabLst>
                <a:tab algn="l" pos="0"/>
              </a:tabLst>
            </a:pPr>
            <a:endParaRPr b="0" lang="en-IN" sz="1800" spc="-1" strike="noStrike">
              <a:solidFill>
                <a:schemeClr val="lt1"/>
              </a:solidFill>
              <a:latin typeface="Arial"/>
              <a:ea typeface="Arial"/>
            </a:endParaRPr>
          </a:p>
        </p:txBody>
      </p:sp>
      <p:sp>
        <p:nvSpPr>
          <p:cNvPr id="43" name="Google Shape;14;p215"/>
          <p:cNvSpPr/>
          <p:nvPr/>
        </p:nvSpPr>
        <p:spPr>
          <a:xfrm>
            <a:off x="0" y="820080"/>
            <a:ext cx="144000" cy="322920"/>
          </a:xfrm>
          <a:prstGeom prst="rect">
            <a:avLst/>
          </a:prstGeom>
          <a:solidFill>
            <a:schemeClr val="lt2"/>
          </a:solidFill>
          <a:ln w="0">
            <a:noFill/>
          </a:ln>
        </p:spPr>
        <p:style>
          <a:lnRef idx="0"/>
          <a:fillRef idx="0"/>
          <a:effectRef idx="0"/>
          <a:fontRef idx="minor"/>
        </p:style>
        <p:txBody>
          <a:bodyPr lIns="68400" rIns="68400" tIns="34200" bIns="34200" anchor="ctr">
            <a:noAutofit/>
          </a:bodyPr>
          <a:p>
            <a:pPr algn="ctr">
              <a:lnSpc>
                <a:spcPct val="100000"/>
              </a:lnSpc>
              <a:tabLst>
                <a:tab algn="l" pos="0"/>
              </a:tabLst>
            </a:pPr>
            <a:endParaRPr b="0" lang="en-IN" sz="1800" spc="-1" strike="noStrike">
              <a:solidFill>
                <a:schemeClr val="lt1"/>
              </a:solidFill>
              <a:latin typeface="Arial"/>
              <a:ea typeface="Arial"/>
            </a:endParaRPr>
          </a:p>
        </p:txBody>
      </p:sp>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4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2" name="Google Shape;18;p216" descr="Shape&#10;&#10;Description automatically generated with low confidence"/>
          <p:cNvPicPr/>
          <p:nvPr/>
        </p:nvPicPr>
        <p:blipFill>
          <a:blip r:embed="rId2"/>
          <a:stretch/>
        </p:blipFill>
        <p:spPr>
          <a:xfrm>
            <a:off x="0" y="0"/>
            <a:ext cx="9143280" cy="5147280"/>
          </a:xfrm>
          <a:prstGeom prst="rect">
            <a:avLst/>
          </a:prstGeom>
          <a:ln w="0">
            <a:noFill/>
          </a:ln>
        </p:spPr>
      </p:pic>
      <p:grpSp>
        <p:nvGrpSpPr>
          <p:cNvPr id="83" name="Google Shape;19;p216"/>
          <p:cNvGrpSpPr/>
          <p:nvPr/>
        </p:nvGrpSpPr>
        <p:grpSpPr>
          <a:xfrm>
            <a:off x="270360" y="226080"/>
            <a:ext cx="174600" cy="4075560"/>
            <a:chOff x="270360" y="226080"/>
            <a:chExt cx="174600" cy="4075560"/>
          </a:xfrm>
        </p:grpSpPr>
        <p:grpSp>
          <p:nvGrpSpPr>
            <p:cNvPr id="84" name="Google Shape;20;p216"/>
            <p:cNvGrpSpPr/>
            <p:nvPr/>
          </p:nvGrpSpPr>
          <p:grpSpPr>
            <a:xfrm>
              <a:off x="270360" y="2977200"/>
              <a:ext cx="174600" cy="1324440"/>
              <a:chOff x="270360" y="2977200"/>
              <a:chExt cx="174600" cy="1324440"/>
            </a:xfrm>
          </p:grpSpPr>
          <p:sp>
            <p:nvSpPr>
              <p:cNvPr id="85" name="Google Shape;21;p216"/>
              <p:cNvSpPr/>
              <p:nvPr/>
            </p:nvSpPr>
            <p:spPr>
              <a:xfrm>
                <a:off x="270360" y="2977200"/>
                <a:ext cx="174600" cy="373320"/>
              </a:xfrm>
              <a:prstGeom prst="rect">
                <a:avLst/>
              </a:prstGeom>
              <a:solidFill>
                <a:schemeClr val="lt2"/>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Arial"/>
                  <a:ea typeface="Arial"/>
                </a:endParaRPr>
              </a:p>
            </p:txBody>
          </p:sp>
          <p:cxnSp>
            <p:nvCxnSpPr>
              <p:cNvPr id="86" name="Google Shape;22;p216"/>
              <p:cNvCxnSpPr/>
              <p:nvPr/>
            </p:nvCxnSpPr>
            <p:spPr>
              <a:xfrm>
                <a:off x="357840" y="3188520"/>
                <a:ext cx="720" cy="1113480"/>
              </a:xfrm>
              <a:prstGeom prst="straightConnector1">
                <a:avLst/>
              </a:prstGeom>
              <a:ln w="12700">
                <a:solidFill>
                  <a:srgbClr val="c88c32"/>
                </a:solidFill>
                <a:round/>
              </a:ln>
            </p:spPr>
          </p:cxnSp>
        </p:grpSp>
        <p:grpSp>
          <p:nvGrpSpPr>
            <p:cNvPr id="87" name="Google Shape;23;p216"/>
            <p:cNvGrpSpPr/>
            <p:nvPr/>
          </p:nvGrpSpPr>
          <p:grpSpPr>
            <a:xfrm>
              <a:off x="270360" y="226080"/>
              <a:ext cx="174600" cy="2253600"/>
              <a:chOff x="270360" y="226080"/>
              <a:chExt cx="174600" cy="2253600"/>
            </a:xfrm>
          </p:grpSpPr>
          <p:cxnSp>
            <p:nvCxnSpPr>
              <p:cNvPr id="88" name="Google Shape;24;p216"/>
              <p:cNvCxnSpPr/>
              <p:nvPr/>
            </p:nvCxnSpPr>
            <p:spPr>
              <a:xfrm>
                <a:off x="357840" y="431640"/>
                <a:ext cx="720" cy="2048400"/>
              </a:xfrm>
              <a:prstGeom prst="straightConnector1">
                <a:avLst/>
              </a:prstGeom>
              <a:ln w="12700">
                <a:solidFill>
                  <a:srgbClr val="223669"/>
                </a:solidFill>
                <a:round/>
              </a:ln>
            </p:spPr>
          </p:cxnSp>
          <p:sp>
            <p:nvSpPr>
              <p:cNvPr id="89" name="Google Shape;25;p216"/>
              <p:cNvSpPr/>
              <p:nvPr/>
            </p:nvSpPr>
            <p:spPr>
              <a:xfrm>
                <a:off x="270360" y="226080"/>
                <a:ext cx="174600" cy="373320"/>
              </a:xfrm>
              <a:prstGeom prst="rect">
                <a:avLst/>
              </a:prstGeom>
              <a:solidFill>
                <a:schemeClr val="dk2"/>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Arial"/>
                  <a:ea typeface="Arial"/>
                </a:endParaRPr>
              </a:p>
            </p:txBody>
          </p:sp>
        </p:grpSp>
      </p:grpSp>
      <p:sp>
        <p:nvSpPr>
          <p:cNvPr id="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9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8" name="Google Shape;45;p220" descr=""/>
          <p:cNvPicPr/>
          <p:nvPr/>
        </p:nvPicPr>
        <p:blipFill>
          <a:blip r:embed="rId2"/>
          <a:srcRect l="16978" t="14938" r="19507" b="5409"/>
          <a:stretch/>
        </p:blipFill>
        <p:spPr>
          <a:xfrm>
            <a:off x="6412680" y="0"/>
            <a:ext cx="2730600" cy="5142960"/>
          </a:xfrm>
          <a:prstGeom prst="rect">
            <a:avLst/>
          </a:prstGeom>
          <a:ln w="0">
            <a:noFill/>
          </a:ln>
        </p:spPr>
      </p:pic>
      <p:pic>
        <p:nvPicPr>
          <p:cNvPr id="129" name="Google Shape;46;p220" descr="Shape&#10;&#10;Description automatically generated with low confidence"/>
          <p:cNvPicPr/>
          <p:nvPr/>
        </p:nvPicPr>
        <p:blipFill>
          <a:blip r:embed="rId3"/>
          <a:stretch/>
        </p:blipFill>
        <p:spPr>
          <a:xfrm>
            <a:off x="0" y="0"/>
            <a:ext cx="9143280" cy="5142600"/>
          </a:xfrm>
          <a:prstGeom prst="rect">
            <a:avLst/>
          </a:prstGeom>
          <a:ln w="0">
            <a:noFill/>
          </a:ln>
        </p:spPr>
      </p:pic>
      <p:sp>
        <p:nvSpPr>
          <p:cNvPr id="130" name="Google Shape;50;p220"/>
          <p:cNvSpPr/>
          <p:nvPr/>
        </p:nvSpPr>
        <p:spPr>
          <a:xfrm>
            <a:off x="0" y="202320"/>
            <a:ext cx="135000" cy="343440"/>
          </a:xfrm>
          <a:prstGeom prst="rect">
            <a:avLst/>
          </a:prstGeom>
          <a:solidFill>
            <a:srgbClr val="22366a"/>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800" spc="-1" strike="noStrike">
              <a:solidFill>
                <a:schemeClr val="lt1"/>
              </a:solidFill>
              <a:latin typeface="Calibri"/>
              <a:ea typeface="Calibri"/>
            </a:endParaRPr>
          </a:p>
        </p:txBody>
      </p:sp>
      <p:sp>
        <p:nvSpPr>
          <p:cNvPr id="1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13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69" name="Google Shape;1074;p282" descr="Shape&#10;&#10;Description automatically generated with low confidence"/>
          <p:cNvPicPr/>
          <p:nvPr/>
        </p:nvPicPr>
        <p:blipFill>
          <a:blip r:embed="rId2"/>
          <a:stretch/>
        </p:blipFill>
        <p:spPr>
          <a:xfrm>
            <a:off x="0" y="0"/>
            <a:ext cx="9143280" cy="5142600"/>
          </a:xfrm>
          <a:prstGeom prst="rect">
            <a:avLst/>
          </a:prstGeom>
          <a:ln w="0">
            <a:noFill/>
          </a:ln>
        </p:spPr>
      </p:pic>
      <p:sp>
        <p:nvSpPr>
          <p:cNvPr id="170" name="Google Shape;1076;p282"/>
          <p:cNvSpPr/>
          <p:nvPr/>
        </p:nvSpPr>
        <p:spPr>
          <a:xfrm>
            <a:off x="0" y="202320"/>
            <a:ext cx="135000" cy="343440"/>
          </a:xfrm>
          <a:prstGeom prst="rect">
            <a:avLst/>
          </a:prstGeom>
          <a:solidFill>
            <a:srgbClr val="22366a"/>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800" spc="-1" strike="noStrike">
              <a:solidFill>
                <a:schemeClr val="lt1"/>
              </a:solidFill>
              <a:latin typeface="Calibri"/>
              <a:ea typeface="Calibri"/>
            </a:endParaRPr>
          </a:p>
        </p:txBody>
      </p:sp>
      <p:grpSp>
        <p:nvGrpSpPr>
          <p:cNvPr id="171" name="Google Shape;1077;p282"/>
          <p:cNvGrpSpPr/>
          <p:nvPr/>
        </p:nvGrpSpPr>
        <p:grpSpPr>
          <a:xfrm>
            <a:off x="2441160" y="1060560"/>
            <a:ext cx="4258800" cy="3398400"/>
            <a:chOff x="2441160" y="1060560"/>
            <a:chExt cx="4258800" cy="3398400"/>
          </a:xfrm>
        </p:grpSpPr>
        <p:pic>
          <p:nvPicPr>
            <p:cNvPr id="172" name="Google Shape;1078;p282" descr="Icon&#10;&#10;Description automatically generated"/>
            <p:cNvPicPr/>
            <p:nvPr/>
          </p:nvPicPr>
          <p:blipFill>
            <a:blip r:embed="rId3"/>
            <a:stretch/>
          </p:blipFill>
          <p:spPr>
            <a:xfrm>
              <a:off x="2625480" y="1060560"/>
              <a:ext cx="3884400" cy="3370320"/>
            </a:xfrm>
            <a:prstGeom prst="rect">
              <a:avLst/>
            </a:prstGeom>
            <a:ln w="0">
              <a:noFill/>
            </a:ln>
          </p:spPr>
        </p:pic>
        <p:grpSp>
          <p:nvGrpSpPr>
            <p:cNvPr id="173" name="Google Shape;1079;p282"/>
            <p:cNvGrpSpPr/>
            <p:nvPr/>
          </p:nvGrpSpPr>
          <p:grpSpPr>
            <a:xfrm>
              <a:off x="2441160" y="1082160"/>
              <a:ext cx="4258800" cy="3376800"/>
              <a:chOff x="2441160" y="1082160"/>
              <a:chExt cx="4258800" cy="3376800"/>
            </a:xfrm>
          </p:grpSpPr>
          <p:sp>
            <p:nvSpPr>
              <p:cNvPr id="174" name="Google Shape;1080;p282"/>
              <p:cNvSpPr/>
              <p:nvPr/>
            </p:nvSpPr>
            <p:spPr>
              <a:xfrm>
                <a:off x="6618600" y="2307600"/>
                <a:ext cx="81360" cy="8136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5" name="Google Shape;1081;p282"/>
              <p:cNvSpPr/>
              <p:nvPr/>
            </p:nvSpPr>
            <p:spPr>
              <a:xfrm>
                <a:off x="6426360" y="3560040"/>
                <a:ext cx="81360" cy="8136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6" name="Google Shape;1082;p282"/>
              <p:cNvSpPr/>
              <p:nvPr/>
            </p:nvSpPr>
            <p:spPr>
              <a:xfrm>
                <a:off x="5448600" y="4377600"/>
                <a:ext cx="81360" cy="8136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7" name="Google Shape;1083;p282"/>
              <p:cNvSpPr/>
              <p:nvPr/>
            </p:nvSpPr>
            <p:spPr>
              <a:xfrm>
                <a:off x="6444360" y="1082160"/>
                <a:ext cx="81360" cy="8136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8" name="Google Shape;1084;p282"/>
              <p:cNvSpPr/>
              <p:nvPr/>
            </p:nvSpPr>
            <p:spPr>
              <a:xfrm>
                <a:off x="2441160" y="2307600"/>
                <a:ext cx="81360" cy="8136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9" name="Google Shape;1085;p282"/>
              <p:cNvSpPr/>
              <p:nvPr/>
            </p:nvSpPr>
            <p:spPr>
              <a:xfrm>
                <a:off x="2619720" y="3566520"/>
                <a:ext cx="81360" cy="8136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0" name="Google Shape;1086;p282"/>
              <p:cNvSpPr/>
              <p:nvPr/>
            </p:nvSpPr>
            <p:spPr>
              <a:xfrm>
                <a:off x="3592800" y="4377600"/>
                <a:ext cx="81360" cy="8136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1" name="Google Shape;1087;p282"/>
              <p:cNvSpPr/>
              <p:nvPr/>
            </p:nvSpPr>
            <p:spPr>
              <a:xfrm>
                <a:off x="2619720" y="1089000"/>
                <a:ext cx="81360" cy="8136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grpSp>
        <p:grpSp>
          <p:nvGrpSpPr>
            <p:cNvPr id="182" name="Google Shape;1088;p282"/>
            <p:cNvGrpSpPr/>
            <p:nvPr/>
          </p:nvGrpSpPr>
          <p:grpSpPr>
            <a:xfrm>
              <a:off x="3551760" y="1395000"/>
              <a:ext cx="2053440" cy="2053440"/>
              <a:chOff x="3551760" y="1395000"/>
              <a:chExt cx="2053440" cy="2053440"/>
            </a:xfrm>
          </p:grpSpPr>
          <p:sp>
            <p:nvSpPr>
              <p:cNvPr id="183" name="Google Shape;1089;p282"/>
              <p:cNvSpPr/>
              <p:nvPr/>
            </p:nvSpPr>
            <p:spPr>
              <a:xfrm>
                <a:off x="3551760" y="1395000"/>
                <a:ext cx="2053440" cy="2053440"/>
              </a:xfrm>
              <a:prstGeom prst="ellipse">
                <a:avLst/>
              </a:prstGeom>
              <a:solidFill>
                <a:srgbClr val="f2f2f2"/>
              </a:solidFill>
              <a:ln w="25400">
                <a:solidFill>
                  <a:srgbClr val="f2f2f2"/>
                </a:solidFill>
                <a:round/>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4" name="Google Shape;1090;p282"/>
              <p:cNvSpPr/>
              <p:nvPr/>
            </p:nvSpPr>
            <p:spPr>
              <a:xfrm>
                <a:off x="3606120" y="1449360"/>
                <a:ext cx="1944720" cy="1944720"/>
              </a:xfrm>
              <a:prstGeom prst="ellipse">
                <a:avLst/>
              </a:prstGeom>
              <a:solidFill>
                <a:schemeClr val="lt1"/>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grpSp>
      </p:grpSp>
      <p:sp>
        <p:nvSpPr>
          <p:cNvPr id="1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18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23" name="Google Shape;27;p217" descr="A computer on a table&#10;&#10;Description automatically generated with medium confidence"/>
          <p:cNvPicPr/>
          <p:nvPr/>
        </p:nvPicPr>
        <p:blipFill>
          <a:blip r:embed="rId2"/>
          <a:srcRect l="0" t="8553" r="1750" b="8553"/>
          <a:stretch/>
        </p:blipFill>
        <p:spPr>
          <a:xfrm>
            <a:off x="0" y="0"/>
            <a:ext cx="9143280" cy="5142960"/>
          </a:xfrm>
          <a:prstGeom prst="rect">
            <a:avLst/>
          </a:prstGeom>
          <a:ln w="0">
            <a:noFill/>
          </a:ln>
        </p:spPr>
      </p:pic>
      <p:pic>
        <p:nvPicPr>
          <p:cNvPr id="224" name="Google Shape;28;p217" descr="Shape&#10;&#10;Description automatically generated with low confidence"/>
          <p:cNvPicPr/>
          <p:nvPr/>
        </p:nvPicPr>
        <p:blipFill>
          <a:blip r:embed="rId3"/>
          <a:stretch/>
        </p:blipFill>
        <p:spPr>
          <a:xfrm>
            <a:off x="0" y="0"/>
            <a:ext cx="9143280" cy="5142600"/>
          </a:xfrm>
          <a:prstGeom prst="rect">
            <a:avLst/>
          </a:prstGeom>
          <a:ln w="0">
            <a:noFill/>
          </a:ln>
        </p:spPr>
      </p:pic>
      <p:sp>
        <p:nvSpPr>
          <p:cNvPr id="225" name="Google Shape;29;p217"/>
          <p:cNvSpPr/>
          <p:nvPr/>
        </p:nvSpPr>
        <p:spPr>
          <a:xfrm>
            <a:off x="2240640" y="1407960"/>
            <a:ext cx="4810680" cy="75960"/>
          </a:xfrm>
          <a:prstGeom prst="rect">
            <a:avLst/>
          </a:prstGeom>
          <a:solidFill>
            <a:srgbClr val="f0c8ce"/>
          </a:solidFill>
          <a:ln w="0">
            <a:noFill/>
          </a:ln>
        </p:spPr>
        <p:style>
          <a:lnRef idx="0"/>
          <a:fillRef idx="0"/>
          <a:effectRef idx="0"/>
          <a:fontRef idx="minor"/>
        </p:style>
        <p:txBody>
          <a:bodyPr lIns="90000" rIns="90000" tIns="76320" bIns="76320" anchor="ctr">
            <a:noAutofit/>
          </a:bodyPr>
          <a:p>
            <a:pPr algn="ctr">
              <a:lnSpc>
                <a:spcPct val="100000"/>
              </a:lnSpc>
              <a:tabLst>
                <a:tab algn="l" pos="0"/>
              </a:tabLst>
            </a:pPr>
            <a:endParaRPr b="0" lang="en-IN" sz="1400" spc="-1" strike="noStrike">
              <a:solidFill>
                <a:schemeClr val="lt1"/>
              </a:solidFill>
              <a:latin typeface="Arial"/>
              <a:ea typeface="Arial"/>
            </a:endParaRPr>
          </a:p>
        </p:txBody>
      </p:sp>
      <p:pic>
        <p:nvPicPr>
          <p:cNvPr id="226" name="Google Shape;30;p217" descr="Shape&#10;&#10;Description automatically generated with low confidence"/>
          <p:cNvPicPr/>
          <p:nvPr/>
        </p:nvPicPr>
        <p:blipFill>
          <a:blip r:embed="rId4"/>
          <a:stretch/>
        </p:blipFill>
        <p:spPr>
          <a:xfrm>
            <a:off x="2692800" y="1785240"/>
            <a:ext cx="1180440" cy="1180440"/>
          </a:xfrm>
          <a:prstGeom prst="rect">
            <a:avLst/>
          </a:prstGeom>
          <a:ln w="0">
            <a:noFill/>
          </a:ln>
        </p:spPr>
      </p:pic>
      <p:sp>
        <p:nvSpPr>
          <p:cNvPr id="227" name="Google Shape;31;p217"/>
          <p:cNvSpPr/>
          <p:nvPr/>
        </p:nvSpPr>
        <p:spPr>
          <a:xfrm>
            <a:off x="2233440" y="613440"/>
            <a:ext cx="4817880" cy="793800"/>
          </a:xfrm>
          <a:prstGeom prst="rect">
            <a:avLst/>
          </a:prstGeom>
          <a:solidFill>
            <a:schemeClr val="dk2"/>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800" spc="-1" strike="noStrike">
              <a:solidFill>
                <a:schemeClr val="lt1"/>
              </a:solidFill>
              <a:latin typeface="Calibri"/>
              <a:ea typeface="Calibri"/>
            </a:endParaRPr>
          </a:p>
        </p:txBody>
      </p:sp>
      <p:sp>
        <p:nvSpPr>
          <p:cNvPr id="2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2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66" name="Google Shape;35;p218" descr="Graphical user interface, application&#10;&#10;Description automatically generated"/>
          <p:cNvPicPr/>
          <p:nvPr/>
        </p:nvPicPr>
        <p:blipFill>
          <a:blip r:embed="rId2"/>
          <a:stretch/>
        </p:blipFill>
        <p:spPr>
          <a:xfrm>
            <a:off x="0" y="0"/>
            <a:ext cx="9143280" cy="5142960"/>
          </a:xfrm>
          <a:prstGeom prst="rect">
            <a:avLst/>
          </a:prstGeom>
          <a:ln w="0">
            <a:noFill/>
          </a:ln>
        </p:spPr>
      </p:pic>
      <p:pic>
        <p:nvPicPr>
          <p:cNvPr id="267" name="Google Shape;36;p218" descr="Shape&#10;&#10;Description automatically generated with low confidence"/>
          <p:cNvPicPr/>
          <p:nvPr/>
        </p:nvPicPr>
        <p:blipFill>
          <a:blip r:embed="rId3"/>
          <a:stretch/>
        </p:blipFill>
        <p:spPr>
          <a:xfrm>
            <a:off x="0" y="0"/>
            <a:ext cx="9143280" cy="5142960"/>
          </a:xfrm>
          <a:prstGeom prst="rect">
            <a:avLst/>
          </a:prstGeom>
          <a:ln w="0">
            <a:noFill/>
          </a:ln>
        </p:spPr>
      </p:pic>
      <p:sp>
        <p:nvSpPr>
          <p:cNvPr id="2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26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p:nvPr>
        </p:nvSpPr>
        <p:spPr>
          <a:xfrm>
            <a:off x="261360" y="1899720"/>
            <a:ext cx="3688560" cy="439920"/>
          </a:xfrm>
          <a:prstGeom prst="rect">
            <a:avLst/>
          </a:prstGeom>
          <a:noFill/>
          <a:ln w="0">
            <a:noFill/>
          </a:ln>
        </p:spPr>
        <p:txBody>
          <a:bodyPr lIns="90000" rIns="90000" tIns="45000" bIns="45000" anchor="t">
            <a:noAutofit/>
          </a:bodyPr>
          <a:p>
            <a:pPr indent="0">
              <a:lnSpc>
                <a:spcPct val="100000"/>
              </a:lnSpc>
              <a:buNone/>
              <a:tabLst>
                <a:tab algn="l" pos="0"/>
              </a:tabLst>
            </a:pPr>
            <a:r>
              <a:rPr b="1" lang="en-US" sz="2400" spc="-1" strike="noStrike">
                <a:solidFill>
                  <a:schemeClr val="dk2"/>
                </a:solidFill>
                <a:latin typeface="Public Sans"/>
                <a:ea typeface="Public Sans"/>
              </a:rPr>
              <a:t>15. Internet Banking Application and Website</a:t>
            </a:r>
            <a:endParaRPr b="0" lang="en-IN" sz="2400" spc="-1" strike="noStrike">
              <a:solidFill>
                <a:srgbClr val="000000"/>
              </a:solidFill>
              <a:latin typeface="Arial"/>
            </a:endParaRPr>
          </a:p>
        </p:txBody>
      </p:sp>
      <p:sp>
        <p:nvSpPr>
          <p:cNvPr id="307" name="PlaceHolder 2"/>
          <p:cNvSpPr>
            <a:spLocks noGrp="1"/>
          </p:cNvSpPr>
          <p:nvPr>
            <p:ph/>
          </p:nvPr>
        </p:nvSpPr>
        <p:spPr>
          <a:xfrm>
            <a:off x="261360" y="3361320"/>
            <a:ext cx="3688560" cy="439920"/>
          </a:xfrm>
          <a:prstGeom prst="rect">
            <a:avLst/>
          </a:prstGeom>
          <a:noFill/>
          <a:ln w="0">
            <a:noFill/>
          </a:ln>
        </p:spPr>
        <p:txBody>
          <a:bodyPr lIns="90000" rIns="90000" tIns="45000" bIns="45000" anchor="t">
            <a:noAutofit/>
          </a:bodyPr>
          <a:p>
            <a:pPr indent="0">
              <a:lnSpc>
                <a:spcPct val="100000"/>
              </a:lnSpc>
              <a:buNone/>
              <a:tabLst>
                <a:tab algn="l" pos="0"/>
              </a:tabLst>
            </a:pPr>
            <a:r>
              <a:rPr b="1" lang="en-US" sz="2400" spc="-1" strike="noStrike">
                <a:solidFill>
                  <a:schemeClr val="dk2"/>
                </a:solidFill>
                <a:latin typeface="Public Sans"/>
                <a:ea typeface="Public Sans"/>
              </a:rPr>
              <a:t>Task - 1</a:t>
            </a:r>
            <a:endParaRPr b="0" lang="en-IN" sz="2400" spc="-1" strike="noStrike">
              <a:solidFill>
                <a:srgbClr val="000000"/>
              </a:solidFill>
              <a:latin typeface="Arial"/>
            </a:endParaRPr>
          </a:p>
        </p:txBody>
      </p:sp>
      <p:pic>
        <p:nvPicPr>
          <p:cNvPr id="308" name="Google Shape;1834;p209" descr=""/>
          <p:cNvPicPr/>
          <p:nvPr/>
        </p:nvPicPr>
        <p:blipFill>
          <a:blip r:embed="rId1"/>
          <a:srcRect l="-43438" t="2429" r="43436" b="-2429"/>
          <a:stretch/>
        </p:blipFill>
        <p:spPr>
          <a:xfrm>
            <a:off x="0" y="0"/>
            <a:ext cx="9143280" cy="51429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p:nvPr>
        </p:nvSpPr>
        <p:spPr>
          <a:xfrm>
            <a:off x="2634120" y="802440"/>
            <a:ext cx="4016160" cy="448560"/>
          </a:xfrm>
          <a:prstGeom prst="rect">
            <a:avLst/>
          </a:prstGeom>
          <a:noFill/>
          <a:ln w="0">
            <a:noFill/>
          </a:ln>
        </p:spPr>
        <p:txBody>
          <a:bodyPr lIns="90000" rIns="90000" tIns="45000" bIns="45000" anchor="ctr">
            <a:normAutofit fontScale="4000"/>
          </a:bodyPr>
          <a:p>
            <a:pPr indent="0" algn="ctr">
              <a:lnSpc>
                <a:spcPct val="100000"/>
              </a:lnSpc>
              <a:spcBef>
                <a:spcPts val="1417"/>
              </a:spcBef>
              <a:buNone/>
              <a:tabLst>
                <a:tab algn="l" pos="0"/>
              </a:tabLst>
            </a:pPr>
            <a:r>
              <a:rPr b="1" i="1" lang="en-US" sz="27410" spc="-1" strike="noStrike">
                <a:solidFill>
                  <a:schemeClr val="lt1"/>
                </a:solidFill>
                <a:latin typeface="Public Sans"/>
                <a:ea typeface="Public Sans"/>
              </a:rPr>
              <a:t> </a:t>
            </a:r>
            <a:r>
              <a:rPr b="1" i="1" lang="en-US" sz="24920" spc="-1" strike="noStrike">
                <a:solidFill>
                  <a:schemeClr val="lt1"/>
                </a:solidFill>
                <a:latin typeface="PublicSans-BoldItalic"/>
                <a:ea typeface="PublicSans-BoldItalic"/>
              </a:rPr>
              <a:t>Internet Banking Application</a:t>
            </a:r>
            <a:endParaRPr b="0" lang="en-IN" sz="24920" spc="-1" strike="noStrike">
              <a:solidFill>
                <a:srgbClr val="000000"/>
              </a:solidFill>
              <a:latin typeface="Arial"/>
            </a:endParaRPr>
          </a:p>
          <a:p>
            <a:pPr indent="0" algn="ctr">
              <a:lnSpc>
                <a:spcPct val="100000"/>
              </a:lnSpc>
              <a:spcBef>
                <a:spcPts val="1417"/>
              </a:spcBef>
              <a:buNone/>
              <a:tabLst>
                <a:tab algn="l" pos="0"/>
              </a:tabLst>
            </a:pPr>
            <a:r>
              <a:rPr b="1" i="1" lang="en-US" sz="27410" spc="-1" strike="noStrike">
                <a:solidFill>
                  <a:schemeClr val="lt1"/>
                </a:solidFill>
                <a:latin typeface="Public Sans"/>
                <a:ea typeface="Public Sans"/>
              </a:rPr>
              <a:t>and Website Hands on</a:t>
            </a:r>
            <a:endParaRPr b="0" lang="en-IN" sz="27410" spc="-1" strike="noStrike">
              <a:solidFill>
                <a:srgbClr val="000000"/>
              </a:solidFill>
              <a:latin typeface="Arial"/>
            </a:endParaRPr>
          </a:p>
        </p:txBody>
      </p:sp>
      <p:sp>
        <p:nvSpPr>
          <p:cNvPr id="351" name="PlaceHolder 2"/>
          <p:cNvSpPr>
            <a:spLocks noGrp="1"/>
          </p:cNvSpPr>
          <p:nvPr>
            <p:ph/>
          </p:nvPr>
        </p:nvSpPr>
        <p:spPr>
          <a:xfrm>
            <a:off x="4089240" y="881640"/>
            <a:ext cx="2721600" cy="2984040"/>
          </a:xfrm>
          <a:prstGeom prst="rect">
            <a:avLst/>
          </a:prstGeom>
          <a:noFill/>
          <a:ln w="0">
            <a:noFill/>
          </a:ln>
        </p:spPr>
        <p:txBody>
          <a:bodyPr lIns="90000" rIns="90000" tIns="45000" bIns="45000" anchor="ctr">
            <a:noAutofit/>
          </a:bodyPr>
          <a:p>
            <a:pPr indent="0" algn="ctr">
              <a:lnSpc>
                <a:spcPct val="100000"/>
              </a:lnSpc>
              <a:buNone/>
              <a:tabLst>
                <a:tab algn="l" pos="0"/>
              </a:tabLst>
            </a:pPr>
            <a:r>
              <a:rPr b="1" i="1" lang="en-US" sz="1400" spc="-1" strike="noStrike">
                <a:solidFill>
                  <a:srgbClr val="bd8738"/>
                </a:solidFill>
                <a:latin typeface="Public Sans"/>
                <a:ea typeface="Public Sans"/>
              </a:rPr>
              <a:t>https://github.com/shivchandran/Group_A54_8.git</a:t>
            </a:r>
            <a:endParaRPr b="0" lang="en-IN" sz="1400" spc="-1" strike="noStrike">
              <a:solidFill>
                <a:srgbClr val="000000"/>
              </a:solidFill>
              <a:latin typeface="Arial"/>
            </a:endParaRPr>
          </a:p>
        </p:txBody>
      </p:sp>
      <p:sp>
        <p:nvSpPr>
          <p:cNvPr id="352" name="TextBox 2"/>
          <p:cNvSpPr/>
          <p:nvPr/>
        </p:nvSpPr>
        <p:spPr>
          <a:xfrm>
            <a:off x="3755520" y="2615760"/>
            <a:ext cx="3055320" cy="515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IN" sz="14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Google Shape;1885;p213" descr=""/>
          <p:cNvPicPr/>
          <p:nvPr/>
        </p:nvPicPr>
        <p:blipFill>
          <a:blip r:embed="rId1"/>
          <a:stretch/>
        </p:blipFill>
        <p:spPr>
          <a:xfrm>
            <a:off x="0" y="0"/>
            <a:ext cx="9143280" cy="5142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144720" y="810720"/>
            <a:ext cx="3420720" cy="343440"/>
          </a:xfrm>
          <a:prstGeom prst="rect">
            <a:avLst/>
          </a:prstGeom>
          <a:noFill/>
          <a:ln w="0">
            <a:noFill/>
          </a:ln>
        </p:spPr>
        <p:txBody>
          <a:bodyPr lIns="90000" rIns="90000" tIns="45000" bIns="45000" anchor="ctr">
            <a:noAutofit/>
          </a:bodyPr>
          <a:p>
            <a:pPr indent="0">
              <a:lnSpc>
                <a:spcPct val="100000"/>
              </a:lnSpc>
              <a:buNone/>
              <a:tabLst>
                <a:tab algn="l" pos="0"/>
              </a:tabLst>
            </a:pPr>
            <a:r>
              <a:rPr b="1" lang="en-US" sz="1829" spc="-1" strike="noStrike">
                <a:solidFill>
                  <a:schemeClr val="lt2"/>
                </a:solidFill>
                <a:latin typeface="EB Garamond"/>
                <a:ea typeface="EB Garamond"/>
              </a:rPr>
              <a:t>Internet Banking</a:t>
            </a:r>
            <a:endParaRPr b="0" lang="en-IN" sz="1829" spc="-1" strike="noStrike">
              <a:solidFill>
                <a:srgbClr val="000000"/>
              </a:solidFill>
              <a:latin typeface="Arial"/>
            </a:endParaRPr>
          </a:p>
        </p:txBody>
      </p:sp>
      <p:sp>
        <p:nvSpPr>
          <p:cNvPr id="310" name="PlaceHolder 2"/>
          <p:cNvSpPr>
            <a:spLocks noGrp="1"/>
          </p:cNvSpPr>
          <p:nvPr>
            <p:ph/>
          </p:nvPr>
        </p:nvSpPr>
        <p:spPr>
          <a:xfrm>
            <a:off x="36720" y="1154520"/>
            <a:ext cx="5794920" cy="1149120"/>
          </a:xfrm>
          <a:prstGeom prst="rect">
            <a:avLst/>
          </a:prstGeom>
          <a:noFill/>
          <a:ln w="0">
            <a:noFill/>
          </a:ln>
        </p:spPr>
        <p:txBody>
          <a:bodyPr lIns="90000" rIns="90000" tIns="45000" bIns="45000" anchor="t">
            <a:noAutofit/>
          </a:bodyPr>
          <a:p>
            <a:pPr indent="0">
              <a:lnSpc>
                <a:spcPct val="100000"/>
              </a:lnSpc>
              <a:spcBef>
                <a:spcPts val="1417"/>
              </a:spcBef>
              <a:buNone/>
              <a:tabLst>
                <a:tab algn="l" pos="0"/>
              </a:tabLst>
            </a:pPr>
            <a:r>
              <a:rPr b="0" lang="en-US" sz="1400" spc="-1" strike="noStrike">
                <a:solidFill>
                  <a:srgbClr val="ffff38"/>
                </a:solidFill>
                <a:latin typeface="EB Garamond Medium"/>
                <a:ea typeface="EB Garamond Medium"/>
              </a:rPr>
              <a:t> </a:t>
            </a:r>
            <a:r>
              <a:rPr b="0" lang="en-US" sz="1100" spc="-1" strike="noStrike">
                <a:solidFill>
                  <a:srgbClr val="ffff38"/>
                </a:solidFill>
                <a:latin typeface="PublicSans-Regular"/>
                <a:ea typeface="PublicSans-Regular"/>
              </a:rPr>
              <a:t>An Internet Banking application and website is </a:t>
            </a:r>
            <a:r>
              <a:rPr b="0" lang="en-US" sz="1200" spc="-1" strike="noStrike">
                <a:solidFill>
                  <a:srgbClr val="ffff38"/>
                </a:solidFill>
                <a:latin typeface="EB Garamond Medium"/>
                <a:ea typeface="EB Garamond Medium"/>
              </a:rPr>
              <a:t>slightly different from a</a:t>
            </a:r>
            <a:endParaRPr b="0" lang="en-IN" sz="1200" spc="-1" strike="noStrike">
              <a:solidFill>
                <a:srgbClr val="000000"/>
              </a:solidFill>
              <a:latin typeface="Arial"/>
            </a:endParaRPr>
          </a:p>
          <a:p>
            <a:pPr indent="0">
              <a:lnSpc>
                <a:spcPct val="100000"/>
              </a:lnSpc>
              <a:spcBef>
                <a:spcPts val="1417"/>
              </a:spcBef>
              <a:buNone/>
              <a:tabLst>
                <a:tab algn="l" pos="0"/>
              </a:tabLst>
            </a:pPr>
            <a:r>
              <a:rPr b="0" lang="en-US" sz="1200" spc="-1" strike="noStrike">
                <a:solidFill>
                  <a:srgbClr val="ffff38"/>
                </a:solidFill>
                <a:latin typeface="EB Garamond Medium"/>
                <a:ea typeface="EB Garamond Medium"/>
              </a:rPr>
              <a:t> </a:t>
            </a:r>
            <a:r>
              <a:rPr b="0" lang="en-US" sz="1200" spc="-1" strike="noStrike">
                <a:solidFill>
                  <a:srgbClr val="ffff38"/>
                </a:solidFill>
                <a:latin typeface="EB Garamond Medium"/>
                <a:ea typeface="EB Garamond Medium"/>
              </a:rPr>
              <a:t>money transfer project framework. However, it also works on the same</a:t>
            </a:r>
            <a:endParaRPr b="0" lang="en-IN" sz="1200" spc="-1" strike="noStrike">
              <a:solidFill>
                <a:srgbClr val="000000"/>
              </a:solidFill>
              <a:latin typeface="Arial"/>
            </a:endParaRPr>
          </a:p>
          <a:p>
            <a:pPr indent="0">
              <a:lnSpc>
                <a:spcPct val="100000"/>
              </a:lnSpc>
              <a:spcBef>
                <a:spcPts val="1417"/>
              </a:spcBef>
              <a:buNone/>
              <a:tabLst>
                <a:tab algn="l" pos="0"/>
              </a:tabLst>
            </a:pPr>
            <a:r>
              <a:rPr b="0" lang="en-US" sz="1200" spc="-1" strike="noStrike">
                <a:solidFill>
                  <a:srgbClr val="ffff38"/>
                </a:solidFill>
                <a:latin typeface="EB Garamond Medium"/>
                <a:ea typeface="EB Garamond Medium"/>
              </a:rPr>
              <a:t> </a:t>
            </a:r>
            <a:r>
              <a:rPr b="0" lang="en-US" sz="1200" spc="-1" strike="noStrike">
                <a:solidFill>
                  <a:srgbClr val="ffff38"/>
                </a:solidFill>
                <a:latin typeface="EB Garamond Medium"/>
                <a:ea typeface="EB Garamond Medium"/>
              </a:rPr>
              <a:t>grounds as the latter and may require full-stack development. </a:t>
            </a:r>
            <a:endParaRPr b="0" lang="en-IN" sz="1200" spc="-1" strike="noStrike">
              <a:solidFill>
                <a:srgbClr val="000000"/>
              </a:solidFill>
              <a:latin typeface="Arial"/>
            </a:endParaRPr>
          </a:p>
        </p:txBody>
      </p:sp>
      <p:pic>
        <p:nvPicPr>
          <p:cNvPr id="311" name="Google Shape;1841;p210" descr=""/>
          <p:cNvPicPr/>
          <p:nvPr/>
        </p:nvPicPr>
        <p:blipFill>
          <a:blip r:embed="rId1"/>
          <a:stretch/>
        </p:blipFill>
        <p:spPr>
          <a:xfrm>
            <a:off x="4267440" y="242280"/>
            <a:ext cx="9143280" cy="5142960"/>
          </a:xfrm>
          <a:prstGeom prst="rect">
            <a:avLst/>
          </a:prstGeom>
          <a:ln w="0">
            <a:noFill/>
          </a:ln>
        </p:spPr>
      </p:pic>
      <p:graphicFrame>
        <p:nvGraphicFramePr>
          <p:cNvPr id="312" name="Google Shape;1842;p210"/>
          <p:cNvGraphicFramePr/>
          <p:nvPr/>
        </p:nvGraphicFramePr>
        <p:xfrm>
          <a:off x="144720" y="2314800"/>
          <a:ext cx="4278600" cy="1854000"/>
        </p:xfrm>
        <a:graphic>
          <a:graphicData uri="http://schemas.openxmlformats.org/drawingml/2006/table">
            <a:tbl>
              <a:tblPr/>
              <a:tblGrid>
                <a:gridCol w="1739160"/>
                <a:gridCol w="1725480"/>
                <a:gridCol w="814320"/>
              </a:tblGrid>
              <a:tr h="396000">
                <a:tc>
                  <a:txBody>
                    <a:bodyPr lIns="91080" rIns="91080" anchor="t">
                      <a:noAutofit/>
                    </a:bodyPr>
                    <a:p>
                      <a:pPr algn="ctr">
                        <a:lnSpc>
                          <a:spcPct val="100000"/>
                        </a:lnSpc>
                        <a:tabLst>
                          <a:tab algn="l" pos="0"/>
                        </a:tabLst>
                      </a:pPr>
                      <a:r>
                        <a:rPr b="1" lang="en-US" sz="1400" spc="-1" strike="noStrike">
                          <a:solidFill>
                            <a:schemeClr val="lt2"/>
                          </a:solidFill>
                          <a:latin typeface="Arial"/>
                          <a:ea typeface="Arial"/>
                        </a:rPr>
                        <a:t>LMS Username</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gn="ctr">
                        <a:lnSpc>
                          <a:spcPct val="100000"/>
                        </a:lnSpc>
                        <a:tabLst>
                          <a:tab algn="l" pos="0"/>
                        </a:tabLst>
                      </a:pPr>
                      <a:r>
                        <a:rPr b="1" lang="en-US" sz="1400" spc="-1" strike="noStrike">
                          <a:solidFill>
                            <a:schemeClr val="lt2"/>
                          </a:solidFill>
                          <a:latin typeface="Arial"/>
                          <a:ea typeface="Arial"/>
                        </a:rPr>
                        <a:t>Name </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gn="ctr">
                        <a:lnSpc>
                          <a:spcPct val="100000"/>
                        </a:lnSpc>
                        <a:tabLst>
                          <a:tab algn="l" pos="0"/>
                        </a:tabLst>
                      </a:pPr>
                      <a:r>
                        <a:rPr b="1" lang="en-US" sz="1400" spc="-1" strike="noStrike">
                          <a:solidFill>
                            <a:schemeClr val="lt2"/>
                          </a:solidFill>
                          <a:latin typeface="Arial"/>
                          <a:ea typeface="Arial"/>
                        </a:rPr>
                        <a:t>Batch </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2113a54255</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        </a:t>
                      </a:r>
                      <a:r>
                        <a:rPr b="0" lang="en-IN" sz="1400" spc="-1" strike="noStrike">
                          <a:solidFill>
                            <a:srgbClr val="000000"/>
                          </a:solidFill>
                          <a:latin typeface="Arial"/>
                        </a:rPr>
                        <a:t>Prakash E</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2113a54268</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        </a:t>
                      </a:r>
                      <a:r>
                        <a:rPr b="0" lang="en-IN" sz="1400" spc="-1" strike="noStrike">
                          <a:solidFill>
                            <a:srgbClr val="000000"/>
                          </a:solidFill>
                          <a:latin typeface="Arial"/>
                        </a:rPr>
                        <a:t>Sanjay S</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2113a54272</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Shiv Chandran S R</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2113a54278</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Suryaganesh K</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p:nvPr>
        </p:nvSpPr>
        <p:spPr>
          <a:xfrm>
            <a:off x="482040" y="590040"/>
            <a:ext cx="6891120" cy="1366560"/>
          </a:xfrm>
          <a:prstGeom prst="rect">
            <a:avLst/>
          </a:prstGeom>
          <a:noFill/>
          <a:ln w="0">
            <a:noFill/>
          </a:ln>
        </p:spPr>
        <p:txBody>
          <a:bodyPr lIns="0" rIns="0" tIns="0" bIns="0" anchor="t">
            <a:noAutofit/>
          </a:bodyPr>
          <a:p>
            <a:pPr indent="0">
              <a:lnSpc>
                <a:spcPct val="107000"/>
              </a:lnSpc>
              <a:buNone/>
              <a:tabLst>
                <a:tab algn="l" pos="0"/>
              </a:tabLst>
            </a:pPr>
            <a:r>
              <a:rPr b="1" lang="en-US" sz="1600" spc="-1" strike="noStrike">
                <a:solidFill>
                  <a:srgbClr val="0b5394"/>
                </a:solidFill>
                <a:latin typeface="EB Garamond Medium"/>
                <a:ea typeface="EB Garamond Medium"/>
              </a:rPr>
              <a:t>Creation of SRS &amp; Github</a:t>
            </a:r>
            <a:endParaRPr b="0" lang="en-IN" sz="16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Create SRS : “Internet Banking”</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Creation &amp; Set-up of Github account</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Creation &amp; Hands-on to various commands of Git Bash</a:t>
            </a:r>
            <a:endParaRPr b="0" lang="en-IN" sz="1400" spc="-1" strike="noStrike">
              <a:solidFill>
                <a:srgbClr val="000000"/>
              </a:solidFill>
              <a:latin typeface="Arial"/>
            </a:endParaRPr>
          </a:p>
        </p:txBody>
      </p:sp>
      <p:sp>
        <p:nvSpPr>
          <p:cNvPr id="314" name="PlaceHolder 2"/>
          <p:cNvSpPr>
            <a:spLocks noGrp="1"/>
          </p:cNvSpPr>
          <p:nvPr>
            <p:ph/>
          </p:nvPr>
        </p:nvSpPr>
        <p:spPr>
          <a:xfrm>
            <a:off x="489600" y="3351960"/>
            <a:ext cx="7047720" cy="1144080"/>
          </a:xfrm>
          <a:prstGeom prst="rect">
            <a:avLst/>
          </a:prstGeom>
          <a:noFill/>
          <a:ln w="0">
            <a:noFill/>
          </a:ln>
        </p:spPr>
        <p:txBody>
          <a:bodyPr lIns="0" rIns="0" tIns="0" bIns="0" anchor="t">
            <a:noAutofit/>
          </a:bodyPr>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Get to know about different lifecycle models.</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Understanding importance and how to create an SRS</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Knowing various commands of Github</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Understanding agile and scrum management techniques for efficient product development</a:t>
            </a:r>
            <a:endParaRPr b="0" lang="en-IN" sz="1400" spc="-1" strike="noStrike">
              <a:solidFill>
                <a:srgbClr val="000000"/>
              </a:solidFill>
              <a:latin typeface="Arial"/>
            </a:endParaRPr>
          </a:p>
        </p:txBody>
      </p:sp>
      <p:sp>
        <p:nvSpPr>
          <p:cNvPr id="315" name="Google Shape;1849;p211"/>
          <p:cNvSpPr/>
          <p:nvPr/>
        </p:nvSpPr>
        <p:spPr>
          <a:xfrm>
            <a:off x="489600" y="2109240"/>
            <a:ext cx="4592880" cy="317880"/>
          </a:xfrm>
          <a:prstGeom prst="rect">
            <a:avLst/>
          </a:prstGeom>
          <a:noFill/>
          <a:ln w="0">
            <a:noFill/>
          </a:ln>
        </p:spPr>
        <p:style>
          <a:lnRef idx="0"/>
          <a:fillRef idx="0"/>
          <a:effectRef idx="0"/>
          <a:fontRef idx="minor"/>
        </p:style>
        <p:txBody>
          <a:bodyPr lIns="90000" rIns="90000" tIns="45000" bIns="45000" anchor="t">
            <a:noAutofit/>
          </a:bodyPr>
          <a:p>
            <a:pPr marL="457200" indent="-317520">
              <a:lnSpc>
                <a:spcPct val="100000"/>
              </a:lnSpc>
              <a:buClr>
                <a:srgbClr val="000000"/>
              </a:buClr>
              <a:buFont typeface="EB Garamond Medium"/>
              <a:buChar char="●"/>
            </a:pPr>
            <a:r>
              <a:rPr b="0" lang="en-US" sz="1400" spc="-1" strike="noStrike">
                <a:solidFill>
                  <a:schemeClr val="dk1"/>
                </a:solidFill>
                <a:latin typeface="EB Garamond Medium"/>
                <a:ea typeface="EB Garamond Medium"/>
              </a:rPr>
              <a:t>100% Completion of the above tasks</a:t>
            </a:r>
            <a:endParaRPr b="0" lang="en-IN" sz="1400" spc="-1" strike="noStrike">
              <a:solidFill>
                <a:srgbClr val="000000"/>
              </a:solidFill>
              <a:latin typeface="Arial"/>
            </a:endParaRPr>
          </a:p>
        </p:txBody>
      </p:sp>
      <p:sp>
        <p:nvSpPr>
          <p:cNvPr id="316" name="Google Shape;1850;p211"/>
          <p:cNvSpPr/>
          <p:nvPr/>
        </p:nvSpPr>
        <p:spPr>
          <a:xfrm>
            <a:off x="445680" y="2977200"/>
            <a:ext cx="262908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400" spc="-1" strike="noStrike">
                <a:solidFill>
                  <a:schemeClr val="lt2"/>
                </a:solidFill>
                <a:latin typeface="Public Sans"/>
                <a:ea typeface="Public Sans"/>
              </a:rPr>
              <a:t>Learning Outcome</a:t>
            </a:r>
            <a:endParaRPr b="0" lang="en-IN" sz="1400" spc="-1" strike="noStrike">
              <a:solidFill>
                <a:srgbClr val="000000"/>
              </a:solidFill>
              <a:latin typeface="Arial"/>
            </a:endParaRPr>
          </a:p>
        </p:txBody>
      </p:sp>
      <p:sp>
        <p:nvSpPr>
          <p:cNvPr id="317" name="Google Shape;1851;p211"/>
          <p:cNvSpPr/>
          <p:nvPr/>
        </p:nvSpPr>
        <p:spPr>
          <a:xfrm>
            <a:off x="445680" y="237240"/>
            <a:ext cx="262908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800" spc="-1" strike="noStrike">
                <a:solidFill>
                  <a:schemeClr val="dk2"/>
                </a:solidFill>
                <a:latin typeface="EB Garamond"/>
                <a:ea typeface="EB Garamond"/>
              </a:rPr>
              <a:t>Task - 1</a:t>
            </a:r>
            <a:endParaRPr b="0" lang="en-IN" sz="1800" spc="-1" strike="noStrike">
              <a:solidFill>
                <a:srgbClr val="000000"/>
              </a:solidFill>
              <a:latin typeface="Arial"/>
            </a:endParaRPr>
          </a:p>
        </p:txBody>
      </p:sp>
      <p:sp>
        <p:nvSpPr>
          <p:cNvPr id="318" name="Google Shape;1852;p211"/>
          <p:cNvSpPr/>
          <p:nvPr/>
        </p:nvSpPr>
        <p:spPr>
          <a:xfrm>
            <a:off x="489600" y="1821240"/>
            <a:ext cx="459288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600" spc="-1" strike="noStrike">
                <a:solidFill>
                  <a:srgbClr val="0b5394"/>
                </a:solidFill>
                <a:latin typeface="EB Garamond"/>
                <a:ea typeface="EB Garamond"/>
              </a:rPr>
              <a:t>Evaluation Metric:</a:t>
            </a:r>
            <a:endParaRPr b="0" lang="en-IN" sz="1600" spc="-1" strike="noStrike">
              <a:solidFill>
                <a:srgbClr val="000000"/>
              </a:solidFill>
              <a:latin typeface="Arial"/>
            </a:endParaRPr>
          </a:p>
        </p:txBody>
      </p:sp>
      <p:pic>
        <p:nvPicPr>
          <p:cNvPr id="319" name="Google Shape;1853;p211" descr=""/>
          <p:cNvPicPr/>
          <p:nvPr/>
        </p:nvPicPr>
        <p:blipFill>
          <a:blip r:embed="rId1"/>
          <a:srcRect l="-65219" t="3320" r="65219" b="-3320"/>
          <a:stretch/>
        </p:blipFill>
        <p:spPr>
          <a:xfrm>
            <a:off x="0" y="0"/>
            <a:ext cx="9143280" cy="51429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135720" y="202320"/>
            <a:ext cx="7886160" cy="343440"/>
          </a:xfrm>
          <a:prstGeom prst="rect">
            <a:avLst/>
          </a:prstGeom>
          <a:noFill/>
          <a:ln w="0">
            <a:noFill/>
          </a:ln>
        </p:spPr>
        <p:txBody>
          <a:bodyPr lIns="90000" rIns="90000" tIns="45000" bIns="45000" anchor="t">
            <a:normAutofit fontScale="98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21" name="PlaceHolder 2"/>
          <p:cNvSpPr>
            <a:spLocks noGrp="1"/>
          </p:cNvSpPr>
          <p:nvPr>
            <p:ph/>
          </p:nvPr>
        </p:nvSpPr>
        <p:spPr>
          <a:xfrm>
            <a:off x="135720" y="756360"/>
            <a:ext cx="4435560" cy="34272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Functional Requirements </a:t>
            </a:r>
            <a:endParaRPr b="0" lang="en-IN" sz="1400" spc="-1" strike="noStrike">
              <a:solidFill>
                <a:srgbClr val="000000"/>
              </a:solidFill>
              <a:latin typeface="Arial"/>
            </a:endParaRPr>
          </a:p>
        </p:txBody>
      </p:sp>
      <p:sp>
        <p:nvSpPr>
          <p:cNvPr id="322" name=""/>
          <p:cNvSpPr/>
          <p:nvPr/>
        </p:nvSpPr>
        <p:spPr>
          <a:xfrm>
            <a:off x="0" y="1260000"/>
            <a:ext cx="3959640" cy="238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400" spc="-1" strike="noStrike">
                <a:solidFill>
                  <a:srgbClr val="000000"/>
                </a:solidFill>
                <a:latin typeface="Arial"/>
              </a:rPr>
              <a:t>Customer:</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400" spc="-1" strike="noStrike">
                <a:solidFill>
                  <a:srgbClr val="000000"/>
                </a:solidFill>
                <a:latin typeface="Arial"/>
              </a:rPr>
              <a:t>1. Sign in with login and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2. Update personal details.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3. Change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4. View balance.</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5. View personal history of transactions.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6. Transfer money.</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7. Withdraw.</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8. Submit Cash.</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p:txBody>
      </p:sp>
      <p:sp>
        <p:nvSpPr>
          <p:cNvPr id="323" name=""/>
          <p:cNvSpPr/>
          <p:nvPr/>
        </p:nvSpPr>
        <p:spPr>
          <a:xfrm>
            <a:off x="3326400" y="1224000"/>
            <a:ext cx="3333240" cy="290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400" spc="-1" strike="noStrike">
                <a:solidFill>
                  <a:srgbClr val="000000"/>
                </a:solidFill>
                <a:latin typeface="Arial"/>
              </a:rPr>
              <a:t>Teller:</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400" spc="-1" strike="noStrike">
                <a:solidFill>
                  <a:srgbClr val="000000"/>
                </a:solidFill>
                <a:latin typeface="Arial"/>
              </a:rPr>
              <a:t>1. Sign in with login and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2. Change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3. Register new bank customers.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4. View customer information.</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5. Manage customer accounts.</a:t>
            </a:r>
            <a:endParaRPr b="0" lang="en-IN" sz="1400" spc="-1" strike="noStrike">
              <a:solidFill>
                <a:srgbClr val="000000"/>
              </a:solidFill>
              <a:latin typeface="Arial"/>
            </a:endParaRPr>
          </a:p>
        </p:txBody>
      </p:sp>
      <p:sp>
        <p:nvSpPr>
          <p:cNvPr id="324" name=""/>
          <p:cNvSpPr/>
          <p:nvPr/>
        </p:nvSpPr>
        <p:spPr>
          <a:xfrm>
            <a:off x="3258360" y="2873520"/>
            <a:ext cx="4121280" cy="162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400" spc="-1" strike="noStrike">
                <a:solidFill>
                  <a:srgbClr val="000000"/>
                </a:solidFill>
                <a:latin typeface="Arial"/>
              </a:rPr>
              <a:t>Admin:</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400" spc="-1" strike="noStrike">
                <a:solidFill>
                  <a:srgbClr val="000000"/>
                </a:solidFill>
                <a:latin typeface="Arial"/>
              </a:rPr>
              <a:t>1. Sign in with login and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2. View manager and customer details.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3. Add or update bank branch details.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rPr>
              <a:t>4. Add or update manager details.</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135720" y="202320"/>
            <a:ext cx="7886160" cy="343440"/>
          </a:xfrm>
          <a:prstGeom prst="rect">
            <a:avLst/>
          </a:prstGeom>
          <a:noFill/>
          <a:ln w="0">
            <a:noFill/>
          </a:ln>
        </p:spPr>
        <p:txBody>
          <a:bodyPr lIns="90000" rIns="90000" tIns="45000" bIns="45000" anchor="t">
            <a:normAutofit fontScale="98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26" name="PlaceHolder 2"/>
          <p:cNvSpPr>
            <a:spLocks noGrp="1"/>
          </p:cNvSpPr>
          <p:nvPr>
            <p:ph/>
          </p:nvPr>
        </p:nvSpPr>
        <p:spPr>
          <a:xfrm>
            <a:off x="135720" y="756360"/>
            <a:ext cx="4435560" cy="34272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Non Functional Requirements </a:t>
            </a:r>
            <a:endParaRPr b="0" lang="en-IN" sz="1400" spc="-1" strike="noStrike">
              <a:solidFill>
                <a:srgbClr val="000000"/>
              </a:solidFill>
              <a:latin typeface="Arial"/>
            </a:endParaRPr>
          </a:p>
        </p:txBody>
      </p:sp>
      <p:sp>
        <p:nvSpPr>
          <p:cNvPr id="327" name=""/>
          <p:cNvSpPr/>
          <p:nvPr/>
        </p:nvSpPr>
        <p:spPr>
          <a:xfrm>
            <a:off x="360000" y="1260000"/>
            <a:ext cx="9147600" cy="162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rPr>
              <a:t>For a bank management system, the most important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non-functional requirements are: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1. Security</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2. Performance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3. Usability</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4. Availability.</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135720" y="202320"/>
            <a:ext cx="7886160" cy="343440"/>
          </a:xfrm>
          <a:prstGeom prst="rect">
            <a:avLst/>
          </a:prstGeom>
          <a:noFill/>
          <a:ln w="0">
            <a:noFill/>
          </a:ln>
        </p:spPr>
        <p:txBody>
          <a:bodyPr lIns="90000" rIns="90000" tIns="45000" bIns="45000" anchor="t">
            <a:normAutofit fontScale="98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29" name="PlaceHolder 2"/>
          <p:cNvSpPr>
            <a:spLocks noGrp="1"/>
          </p:cNvSpPr>
          <p:nvPr>
            <p:ph/>
          </p:nvPr>
        </p:nvSpPr>
        <p:spPr>
          <a:xfrm>
            <a:off x="135720" y="756360"/>
            <a:ext cx="4435560" cy="34272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Software Requirements</a:t>
            </a:r>
            <a:endParaRPr b="0" lang="en-IN" sz="1400" spc="-1" strike="noStrike">
              <a:solidFill>
                <a:srgbClr val="000000"/>
              </a:solidFill>
              <a:latin typeface="Arial"/>
            </a:endParaRPr>
          </a:p>
        </p:txBody>
      </p:sp>
      <p:sp>
        <p:nvSpPr>
          <p:cNvPr id="330" name=""/>
          <p:cNvSpPr/>
          <p:nvPr/>
        </p:nvSpPr>
        <p:spPr>
          <a:xfrm>
            <a:off x="6480" y="1521720"/>
            <a:ext cx="9207000" cy="288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500" spc="-1" strike="noStrike">
                <a:solidFill>
                  <a:srgbClr val="000000"/>
                </a:solidFill>
                <a:latin typeface="Arial"/>
              </a:rPr>
              <a:t>The development of the system is based on the following technologies:</a:t>
            </a:r>
            <a:endParaRPr b="0" lang="en-IN" sz="15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500" spc="-1" strike="noStrike">
                <a:solidFill>
                  <a:srgbClr val="000000"/>
                </a:solidFill>
                <a:latin typeface="Arial"/>
              </a:rPr>
              <a:t>1. Servers running Windows Server/Linux OS, ATM running Windows 10.</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rPr>
              <a:t>2. For the backend part, a scalable programming language supporting </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rPr>
              <a:t>multi-threading like Java is required, and Python is required for the data </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rPr>
              <a:t>analysis and fraud detection engine.</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rPr>
              <a:t>3. Modern front-end frameworks like React/AngularVue/jQuery for </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rPr>
              <a:t>User-interface.</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rPr>
              <a:t>4. Relational DBMS with an engine that supports ACID transactions</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rPr>
              <a:t> </a:t>
            </a:r>
            <a:r>
              <a:rPr b="0" lang="en-IN" sz="1500" spc="-1" strike="noStrike">
                <a:solidFill>
                  <a:srgbClr val="000000"/>
                </a:solidFill>
                <a:latin typeface="Arial"/>
              </a:rPr>
              <a:t>like Microsoft SQL Server or Oracle RDBMS.</a:t>
            </a: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135720" y="202320"/>
            <a:ext cx="7886160" cy="343440"/>
          </a:xfrm>
          <a:prstGeom prst="rect">
            <a:avLst/>
          </a:prstGeom>
          <a:noFill/>
          <a:ln w="0">
            <a:noFill/>
          </a:ln>
        </p:spPr>
        <p:txBody>
          <a:bodyPr lIns="90000" rIns="90000" tIns="45000" bIns="45000" anchor="t">
            <a:normAutofit fontScale="98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32" name="PlaceHolder 2"/>
          <p:cNvSpPr>
            <a:spLocks noGrp="1"/>
          </p:cNvSpPr>
          <p:nvPr>
            <p:ph/>
          </p:nvPr>
        </p:nvSpPr>
        <p:spPr>
          <a:xfrm>
            <a:off x="135720" y="756360"/>
            <a:ext cx="4435560" cy="34272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Hardware Requirements</a:t>
            </a:r>
            <a:endParaRPr b="0" lang="en-IN" sz="1400" spc="-1" strike="noStrike">
              <a:solidFill>
                <a:srgbClr val="000000"/>
              </a:solidFill>
              <a:latin typeface="Arial"/>
            </a:endParaRPr>
          </a:p>
        </p:txBody>
      </p:sp>
      <p:sp>
        <p:nvSpPr>
          <p:cNvPr id="333" name=""/>
          <p:cNvSpPr/>
          <p:nvPr/>
        </p:nvSpPr>
        <p:spPr>
          <a:xfrm>
            <a:off x="135720" y="1080000"/>
            <a:ext cx="8459640" cy="39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rPr>
              <a:t>• </a:t>
            </a:r>
            <a:r>
              <a:rPr b="0" lang="en-IN" sz="1800" spc="-1" strike="noStrike">
                <a:solidFill>
                  <a:srgbClr val="000000"/>
                </a:solidFill>
                <a:latin typeface="Arial"/>
              </a:rPr>
              <a:t>Standard PC or Macintosh with at least 1-GHz processor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and 1 GB of RAM.</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 </a:t>
            </a:r>
            <a:r>
              <a:rPr b="0" lang="en-IN" sz="1800" spc="-1" strike="noStrike">
                <a:solidFill>
                  <a:srgbClr val="000000"/>
                </a:solidFill>
                <a:latin typeface="Arial"/>
              </a:rPr>
              <a:t>Available browser updates applied for improved security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and greater anti-virus and spyware protection.</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 </a:t>
            </a:r>
            <a:r>
              <a:rPr b="0" lang="en-IN" sz="1800" spc="-1" strike="noStrike">
                <a:solidFill>
                  <a:srgbClr val="000000"/>
                </a:solidFill>
                <a:latin typeface="Arial"/>
              </a:rPr>
              <a:t>Cable, DSL or ISDN Internet connection. Since our online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banking platform is HTTPS encrypted for the safety of our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financial information.</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 </a:t>
            </a:r>
            <a:r>
              <a:rPr b="0" lang="en-IN" sz="1800" spc="-1" strike="noStrike">
                <a:solidFill>
                  <a:srgbClr val="000000"/>
                </a:solidFill>
                <a:latin typeface="Arial"/>
              </a:rPr>
              <a:t>Microsoft Windows 7/8/Vista SP2 or Mac OS X</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Note: Microsoft stopped providing support, including security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updates, for Windows XP and XP-compatible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Internet Explorer (IE) in April 2014. XP users who do not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upgrade their operating systems should replace IE with</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another browser (i.e. Firefox or Google Chrome) for an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up-to-date, secure internet browser.</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Google Shape;1858;g2139e008f02_0_0"/>
          <p:cNvSpPr/>
          <p:nvPr/>
        </p:nvSpPr>
        <p:spPr>
          <a:xfrm>
            <a:off x="445680" y="237240"/>
            <a:ext cx="262908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800" spc="-1" strike="noStrike">
                <a:solidFill>
                  <a:schemeClr val="dk2"/>
                </a:solidFill>
                <a:latin typeface="EB Garamond"/>
                <a:ea typeface="EB Garamond"/>
              </a:rPr>
              <a:t>Step-Wise Description</a:t>
            </a:r>
            <a:endParaRPr b="0" lang="en-IN" sz="1800" spc="-1" strike="noStrike">
              <a:solidFill>
                <a:srgbClr val="000000"/>
              </a:solidFill>
              <a:latin typeface="Arial"/>
            </a:endParaRPr>
          </a:p>
        </p:txBody>
      </p:sp>
      <p:pic>
        <p:nvPicPr>
          <p:cNvPr id="335" name="Google Shape;1859;g2139e008f02_0_0" descr=""/>
          <p:cNvPicPr/>
          <p:nvPr/>
        </p:nvPicPr>
        <p:blipFill>
          <a:blip r:embed="rId1"/>
          <a:srcRect l="-65219" t="3320" r="65219" b="-3320"/>
          <a:stretch/>
        </p:blipFill>
        <p:spPr>
          <a:xfrm>
            <a:off x="0" y="0"/>
            <a:ext cx="9143280" cy="5142960"/>
          </a:xfrm>
          <a:prstGeom prst="rect">
            <a:avLst/>
          </a:prstGeom>
          <a:ln w="0">
            <a:noFill/>
          </a:ln>
        </p:spPr>
      </p:pic>
      <p:sp>
        <p:nvSpPr>
          <p:cNvPr id="336" name="Google Shape;1860;g2139e008f02_0_0"/>
          <p:cNvSpPr/>
          <p:nvPr/>
        </p:nvSpPr>
        <p:spPr>
          <a:xfrm>
            <a:off x="546840" y="2927160"/>
            <a:ext cx="2629080" cy="31788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800" spc="-1" strike="noStrike">
                <a:solidFill>
                  <a:schemeClr val="lt2"/>
                </a:solidFill>
                <a:latin typeface="EB Garamond"/>
                <a:ea typeface="EB Garamond"/>
              </a:rPr>
              <a:t>Summary of your task</a:t>
            </a:r>
            <a:endParaRPr b="0" lang="en-IN" sz="1800" spc="-1" strike="noStrike">
              <a:solidFill>
                <a:srgbClr val="000000"/>
              </a:solidFill>
              <a:latin typeface="Arial"/>
            </a:endParaRPr>
          </a:p>
        </p:txBody>
      </p:sp>
      <p:sp>
        <p:nvSpPr>
          <p:cNvPr id="337" name=""/>
          <p:cNvSpPr/>
          <p:nvPr/>
        </p:nvSpPr>
        <p:spPr>
          <a:xfrm>
            <a:off x="360000" y="626040"/>
            <a:ext cx="7311240" cy="3929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1.   Assemble a Team</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2.   Decide on Strategies and Priorities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3.   Submit Authorized Capital</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4.   Establish Connections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5.   Create Design Based on Tasks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6.   Make a List of Tariffs and Services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7.   Make Online Banking Easy To Use</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p:txBody>
      </p:sp>
      <p:sp>
        <p:nvSpPr>
          <p:cNvPr id="338" name=""/>
          <p:cNvSpPr/>
          <p:nvPr/>
        </p:nvSpPr>
        <p:spPr>
          <a:xfrm>
            <a:off x="4384080" y="446040"/>
            <a:ext cx="7495560" cy="264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rPr>
              <a:t>8.   Use JavaScript Or ASP</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9.   Use Wire-Framing Prototyping</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10. Build Targeted Campaign</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11.  Leave Only Features That Meet Your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       </a:t>
            </a:r>
            <a:r>
              <a:rPr b="0" lang="en-IN" sz="1800" spc="-1" strike="noStrike">
                <a:solidFill>
                  <a:srgbClr val="000000"/>
                </a:solidFill>
                <a:latin typeface="Arial"/>
              </a:rPr>
              <a:t>Business Goals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12.  Think About The Interests And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       </a:t>
            </a:r>
            <a:r>
              <a:rPr b="0" lang="en-IN" sz="1800" spc="-1" strike="noStrike">
                <a:solidFill>
                  <a:srgbClr val="000000"/>
                </a:solidFill>
                <a:latin typeface="Arial"/>
              </a:rPr>
              <a:t>Expectations Of The Target Audience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13.  Allow Users to Leave a Review Instantly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       </a:t>
            </a:r>
            <a:r>
              <a:rPr b="0" lang="en-IN" sz="1800" spc="-1" strike="noStrike">
                <a:solidFill>
                  <a:srgbClr val="000000"/>
                </a:solidFill>
                <a:latin typeface="Arial"/>
              </a:rPr>
              <a:t>on Your Bank's Services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rPr>
              <a:t>14.  Don't Forget Analytics &amp; Monitoring</a:t>
            </a:r>
            <a:endParaRPr b="0" lang="en-IN" sz="1800" spc="-1" strike="noStrike">
              <a:solidFill>
                <a:srgbClr val="000000"/>
              </a:solidFill>
              <a:latin typeface="Arial"/>
            </a:endParaRPr>
          </a:p>
        </p:txBody>
      </p:sp>
      <p:sp>
        <p:nvSpPr>
          <p:cNvPr id="339" name=""/>
          <p:cNvSpPr/>
          <p:nvPr/>
        </p:nvSpPr>
        <p:spPr>
          <a:xfrm>
            <a:off x="540000" y="3600000"/>
            <a:ext cx="6659640" cy="239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rPr>
              <a:t>Now we would have come to know what would be the software and hardware requirements which would be neede for creating an online banking website. It also has some basic protocols which needs to be followed which abide by the laws of government with total protection and security.</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p:nvPr>
        </p:nvSpPr>
        <p:spPr>
          <a:xfrm>
            <a:off x="3719160" y="2264400"/>
            <a:ext cx="1713960" cy="319320"/>
          </a:xfrm>
          <a:prstGeom prst="rect">
            <a:avLst/>
          </a:prstGeom>
          <a:noFill/>
          <a:ln w="0">
            <a:noFill/>
          </a:ln>
        </p:spPr>
        <p:txBody>
          <a:bodyPr lIns="90000" rIns="90000" tIns="45000" bIns="45000" anchor="ctr">
            <a:noAutofit/>
          </a:bodyPr>
          <a:p>
            <a:pPr indent="0" algn="ctr">
              <a:lnSpc>
                <a:spcPct val="100000"/>
              </a:lnSpc>
              <a:buNone/>
              <a:tabLst>
                <a:tab algn="l" pos="0"/>
              </a:tabLst>
            </a:pPr>
            <a:r>
              <a:rPr b="1" lang="en-US" sz="1800" spc="-1" strike="noStrike">
                <a:solidFill>
                  <a:schemeClr val="dk2"/>
                </a:solidFill>
                <a:latin typeface="EB Garamond"/>
                <a:ea typeface="EB Garamond"/>
              </a:rPr>
              <a:t>Check-List</a:t>
            </a:r>
            <a:endParaRPr b="0" lang="en-IN" sz="1800" spc="-1" strike="noStrike">
              <a:solidFill>
                <a:srgbClr val="000000"/>
              </a:solidFill>
              <a:latin typeface="Arial"/>
            </a:endParaRPr>
          </a:p>
        </p:txBody>
      </p:sp>
      <p:sp>
        <p:nvSpPr>
          <p:cNvPr id="341" name="PlaceHolder 2"/>
          <p:cNvSpPr>
            <a:spLocks noGrp="1"/>
          </p:cNvSpPr>
          <p:nvPr>
            <p:ph/>
          </p:nvPr>
        </p:nvSpPr>
        <p:spPr>
          <a:xfrm>
            <a:off x="817200" y="961200"/>
            <a:ext cx="1713960" cy="31932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Gather requirements for the project</a:t>
            </a:r>
            <a:endParaRPr b="0" lang="en-IN" sz="1000" spc="-1" strike="noStrike">
              <a:solidFill>
                <a:srgbClr val="000000"/>
              </a:solidFill>
              <a:latin typeface="Arial"/>
            </a:endParaRPr>
          </a:p>
        </p:txBody>
      </p:sp>
      <p:sp>
        <p:nvSpPr>
          <p:cNvPr id="342" name="PlaceHolder 3"/>
          <p:cNvSpPr>
            <a:spLocks noGrp="1"/>
          </p:cNvSpPr>
          <p:nvPr>
            <p:ph/>
          </p:nvPr>
        </p:nvSpPr>
        <p:spPr>
          <a:xfrm>
            <a:off x="633960" y="2188440"/>
            <a:ext cx="1713960" cy="31932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Prepare database design schemas</a:t>
            </a:r>
            <a:endParaRPr b="0" lang="en-IN" sz="1000" spc="-1" strike="noStrike">
              <a:solidFill>
                <a:srgbClr val="000000"/>
              </a:solidFill>
              <a:latin typeface="Arial"/>
            </a:endParaRPr>
          </a:p>
        </p:txBody>
      </p:sp>
      <p:sp>
        <p:nvSpPr>
          <p:cNvPr id="343" name="PlaceHolder 4"/>
          <p:cNvSpPr>
            <a:spLocks noGrp="1"/>
          </p:cNvSpPr>
          <p:nvPr>
            <p:ph/>
          </p:nvPr>
        </p:nvSpPr>
        <p:spPr>
          <a:xfrm>
            <a:off x="803880" y="3448800"/>
            <a:ext cx="1713960" cy="31932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Get your initial project Structure ready</a:t>
            </a:r>
            <a:endParaRPr b="0" lang="en-IN" sz="1000" spc="-1" strike="noStrike">
              <a:solidFill>
                <a:srgbClr val="000000"/>
              </a:solidFill>
              <a:latin typeface="Arial"/>
            </a:endParaRPr>
          </a:p>
        </p:txBody>
      </p:sp>
      <p:sp>
        <p:nvSpPr>
          <p:cNvPr id="344" name="PlaceHolder 5"/>
          <p:cNvSpPr>
            <a:spLocks noGrp="1"/>
          </p:cNvSpPr>
          <p:nvPr>
            <p:ph/>
          </p:nvPr>
        </p:nvSpPr>
        <p:spPr>
          <a:xfrm>
            <a:off x="1798200" y="4258440"/>
            <a:ext cx="1713960" cy="31932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Initiate a git repository</a:t>
            </a:r>
            <a:endParaRPr b="0" lang="en-IN" sz="1000" spc="-1" strike="noStrike">
              <a:solidFill>
                <a:srgbClr val="000000"/>
              </a:solidFill>
              <a:latin typeface="Arial"/>
            </a:endParaRPr>
          </a:p>
        </p:txBody>
      </p:sp>
      <p:sp>
        <p:nvSpPr>
          <p:cNvPr id="345" name="PlaceHolder 6"/>
          <p:cNvSpPr>
            <a:spLocks noGrp="1"/>
          </p:cNvSpPr>
          <p:nvPr>
            <p:ph/>
          </p:nvPr>
        </p:nvSpPr>
        <p:spPr>
          <a:xfrm>
            <a:off x="6615360" y="961200"/>
            <a:ext cx="1713960" cy="31932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add Readme.md file with description of the project</a:t>
            </a:r>
            <a:endParaRPr b="0" lang="en-IN" sz="1000" spc="-1" strike="noStrike">
              <a:solidFill>
                <a:srgbClr val="000000"/>
              </a:solidFill>
              <a:latin typeface="Arial"/>
            </a:endParaRPr>
          </a:p>
        </p:txBody>
      </p:sp>
      <p:sp>
        <p:nvSpPr>
          <p:cNvPr id="346" name="PlaceHolder 7"/>
          <p:cNvSpPr>
            <a:spLocks noGrp="1"/>
          </p:cNvSpPr>
          <p:nvPr>
            <p:ph/>
          </p:nvPr>
        </p:nvSpPr>
        <p:spPr>
          <a:xfrm>
            <a:off x="6787080" y="2188440"/>
            <a:ext cx="1713960" cy="31932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Commit all changes with "first commit"</a:t>
            </a:r>
            <a:endParaRPr b="0" lang="en-IN" sz="1000" spc="-1" strike="noStrike">
              <a:solidFill>
                <a:srgbClr val="000000"/>
              </a:solidFill>
              <a:latin typeface="Arial"/>
            </a:endParaRPr>
          </a:p>
        </p:txBody>
      </p:sp>
      <p:sp>
        <p:nvSpPr>
          <p:cNvPr id="347" name="PlaceHolder 8"/>
          <p:cNvSpPr>
            <a:spLocks noGrp="1"/>
          </p:cNvSpPr>
          <p:nvPr>
            <p:ph/>
          </p:nvPr>
        </p:nvSpPr>
        <p:spPr>
          <a:xfrm>
            <a:off x="6602400" y="3448800"/>
            <a:ext cx="1713960" cy="31932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create a repository on github realted to project</a:t>
            </a:r>
            <a:endParaRPr b="0" lang="en-IN" sz="1000" spc="-1" strike="noStrike">
              <a:solidFill>
                <a:srgbClr val="000000"/>
              </a:solidFill>
              <a:latin typeface="Arial"/>
            </a:endParaRPr>
          </a:p>
        </p:txBody>
      </p:sp>
      <p:sp>
        <p:nvSpPr>
          <p:cNvPr id="348" name="PlaceHolder 9"/>
          <p:cNvSpPr>
            <a:spLocks noGrp="1"/>
          </p:cNvSpPr>
          <p:nvPr>
            <p:ph/>
          </p:nvPr>
        </p:nvSpPr>
        <p:spPr>
          <a:xfrm>
            <a:off x="5585040" y="4258440"/>
            <a:ext cx="1713960" cy="31932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Push your changes to github</a:t>
            </a:r>
            <a:endParaRPr b="0" lang="en-IN" sz="1000" spc="-1" strike="noStrike">
              <a:solidFill>
                <a:srgbClr val="000000"/>
              </a:solidFill>
              <a:latin typeface="Arial"/>
            </a:endParaRPr>
          </a:p>
        </p:txBody>
      </p:sp>
      <p:sp>
        <p:nvSpPr>
          <p:cNvPr id="349" name="Google Shape;1874;g2139e008f02_0_11"/>
          <p:cNvSpPr/>
          <p:nvPr/>
        </p:nvSpPr>
        <p:spPr>
          <a:xfrm>
            <a:off x="193320" y="125280"/>
            <a:ext cx="3125520" cy="914040"/>
          </a:xfrm>
          <a:prstGeom prst="rect">
            <a:avLst/>
          </a:prstGeom>
          <a:noFill/>
          <a:ln w="0">
            <a:noFill/>
          </a:ln>
        </p:spPr>
        <p:style>
          <a:lnRef idx="0"/>
          <a:fillRef idx="0"/>
          <a:effectRef idx="0"/>
          <a:fontRef idx="minor"/>
        </p:style>
        <p:txBody>
          <a:bodyPr lIns="90000" rIns="90000" tIns="91440" bIns="91440" anchor="t">
            <a:spAutoFit/>
          </a:bodyPr>
          <a:p>
            <a:pPr>
              <a:lnSpc>
                <a:spcPct val="100000"/>
              </a:lnSpc>
              <a:tabLst>
                <a:tab algn="l" pos="0"/>
              </a:tabLst>
            </a:pPr>
            <a:r>
              <a:rPr b="1" lang="en-US" sz="2400" spc="-1" strike="noStrike">
                <a:solidFill>
                  <a:schemeClr val="lt2"/>
                </a:solidFill>
                <a:latin typeface="EB Garamond"/>
                <a:ea typeface="EB Garamond"/>
              </a:rPr>
              <a:t>Assessment Parameter</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55</TotalTime>
  <Application>LibreOffice/7.4.3.2$Windows_X86_64 LibreOffice_project/1048a8393ae2eeec98dff31b5c133c5f1d08b890</Application>
  <AppVersion>15.0000</AppVersion>
  <Words>200</Words>
  <Paragraphs>42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dc:description/>
  <dc:language>en-IN</dc:language>
  <cp:lastModifiedBy/>
  <dcterms:modified xsi:type="dcterms:W3CDTF">2023-03-10T21:07:33Z</dcterms:modified>
  <cp:revision>14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On-screen Show (16:9)</vt:lpwstr>
  </property>
  <property fmtid="{D5CDD505-2E9C-101B-9397-08002B2CF9AE}" pid="4" name="Slides">
    <vt:i4>11</vt:i4>
  </property>
</Properties>
</file>